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qByyhuL9tkiB-m-RcFVb6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собственных (налоговых и неналоговых) доходов на 2018 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бюджета'!$A$10:$A$80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'Доходы бюджета'!$E$10:$E$80</c:f>
              <c:numCache>
                <c:formatCode>#,##0.00</c:formatCode>
                <c:ptCount val="9"/>
                <c:pt idx="0">
                  <c:v>163696000</c:v>
                </c:pt>
                <c:pt idx="1">
                  <c:v>11800000</c:v>
                </c:pt>
                <c:pt idx="2">
                  <c:v>13738000</c:v>
                </c:pt>
                <c:pt idx="3">
                  <c:v>3200000</c:v>
                </c:pt>
                <c:pt idx="4">
                  <c:v>37603000</c:v>
                </c:pt>
                <c:pt idx="5">
                  <c:v>1700000</c:v>
                </c:pt>
                <c:pt idx="6">
                  <c:v>146000</c:v>
                </c:pt>
                <c:pt idx="7">
                  <c:v>14250000</c:v>
                </c:pt>
                <c:pt idx="8">
                  <c:v>1800000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>
      <a:gsLst>
        <a:gs pos="0">
          <a:srgbClr val="E6DCAC"/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lin ang="5400000" scaled="0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dirty="0"/>
              <a:t>Структура доходов бюджета Михайловского муниципального </a:t>
            </a:r>
            <a:r>
              <a:rPr lang="ru-RU" sz="3200" dirty="0" smtClean="0"/>
              <a:t>района</a:t>
            </a:r>
            <a:r>
              <a:rPr lang="en-US" sz="3200" dirty="0" smtClean="0"/>
              <a:t> </a:t>
            </a:r>
            <a:r>
              <a:rPr lang="ru-RU" sz="3200" dirty="0" smtClean="0"/>
              <a:t>на</a:t>
            </a:r>
            <a:r>
              <a:rPr lang="ru-RU" sz="3200" baseline="0" dirty="0" smtClean="0"/>
              <a:t> 2018 год</a:t>
            </a:r>
            <a:endParaRPr lang="ru-RU" sz="32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бюджета'!$A$133:$A$135</c:f>
              <c:strCache>
                <c:ptCount val="3"/>
                <c:pt idx="0">
                  <c:v>НАЛОГОВЫЕ 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'Доходы бюджета'!$B$133:$B$135</c:f>
              <c:numCache>
                <c:formatCode>_(* #,##0.00_);_(* \(#,##0.00\);_(* "-"??_);_(@_)</c:formatCode>
                <c:ptCount val="3"/>
                <c:pt idx="0">
                  <c:v>192434000</c:v>
                </c:pt>
                <c:pt idx="1">
                  <c:v>55499000</c:v>
                </c:pt>
                <c:pt idx="2" formatCode="#,##0.00">
                  <c:v>351006492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3D4A8"/>
        </a:gs>
        <a:gs pos="25000">
          <a:srgbClr val="21D6E0"/>
        </a:gs>
        <a:gs pos="75000">
          <a:srgbClr val="0087E6"/>
        </a:gs>
        <a:gs pos="100000">
          <a:srgbClr val="005CBF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749683758334844E-2"/>
                  <c:y val="-5.25790344282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867917209978619"/>
                  <c:y val="-3.8847094590900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005059379367205"/>
                  <c:y val="-5.67783032925794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141</a:t>
                    </a:r>
                    <a:r>
                      <a:rPr lang="ru-RU" dirty="0" smtClean="0"/>
                      <a:t>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5204.5879999999997</c:v>
                </c:pt>
                <c:pt idx="1">
                  <c:v>7506.3990000000003</c:v>
                </c:pt>
                <c:pt idx="2">
                  <c:v>338154.505</c:v>
                </c:pt>
                <c:pt idx="3">
                  <c:v>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Расходы бюджета Михайловского муниципального района на</a:t>
            </a:r>
            <a:r>
              <a:rPr lang="ru-RU" baseline="0"/>
              <a:t> 2018 год</a:t>
            </a:r>
            <a:endParaRPr lang="ru-RU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391632796045755E-2"/>
          <c:y val="0.14283915413934165"/>
          <c:w val="0.58201526378513113"/>
          <c:h val="0.83867589223814587"/>
        </c:manualLayout>
      </c:layout>
      <c:pie3DChart>
        <c:varyColors val="1"/>
        <c:ser>
          <c:idx val="9"/>
          <c:order val="9"/>
          <c:explosion val="25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Расходы!$P$9:$P$202</c:f>
              <c:numCache>
                <c:formatCode>#,##0.00</c:formatCode>
                <c:ptCount val="11"/>
                <c:pt idx="0">
                  <c:v>71263601</c:v>
                </c:pt>
                <c:pt idx="1">
                  <c:v>1638700</c:v>
                </c:pt>
                <c:pt idx="2">
                  <c:v>12054281</c:v>
                </c:pt>
                <c:pt idx="3">
                  <c:v>7730722</c:v>
                </c:pt>
                <c:pt idx="4">
                  <c:v>453903788</c:v>
                </c:pt>
                <c:pt idx="5">
                  <c:v>23202400</c:v>
                </c:pt>
                <c:pt idx="6">
                  <c:v>5514000</c:v>
                </c:pt>
                <c:pt idx="7">
                  <c:v>122000</c:v>
                </c:pt>
                <c:pt idx="8">
                  <c:v>2000000</c:v>
                </c:pt>
                <c:pt idx="9">
                  <c:v>300000</c:v>
                </c:pt>
                <c:pt idx="10">
                  <c:v>21210000</c:v>
                </c:pt>
              </c:numCache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Расходы!$O$9:$O$202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Расходы!$N$9:$N$202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Расходы!$M$9:$M$202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Расходы!$L$9:$L$202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Расходы!$K$9:$K$202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Расходы!$J$9:$J$202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Расходы!$I$9:$I$202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Расходы!$H$9:$H$202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Расходы!$G$9:$G$202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pattFill prst="narHorz">
      <a:fgClr>
        <a:srgbClr val="FFFF00"/>
      </a:fgClr>
      <a:bgClr>
        <a:schemeClr val="accent2">
          <a:lumMod val="40000"/>
          <a:lumOff val="60000"/>
        </a:schemeClr>
      </a:bgClr>
    </a:patt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F912CA5-61E5-4476-ADFF-B7BECE68471F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49854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60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470017"/>
              </p:ext>
            </p:extLst>
          </p:nvPr>
        </p:nvGraphicFramePr>
        <p:xfrm>
          <a:off x="323528" y="1340769"/>
          <a:ext cx="8280920" cy="4968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6233"/>
                <a:gridCol w="1250231"/>
                <a:gridCol w="1103034"/>
                <a:gridCol w="985198"/>
                <a:gridCol w="1008112"/>
                <a:gridCol w="1008112"/>
              </a:tblGrid>
              <a:tr h="690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 2017 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к 2017 (%)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2018 г.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2019 г.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2020 г.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616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252 830,79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96,09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242 933,00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245 890,00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248 794,00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1795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169 741,92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96,44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163 696,00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166 315,00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168 976,00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12 468,07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94,64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172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13 416,17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102,40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13 738,00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13 976,00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14 219,00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20719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3 247,89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98,53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6975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37 624,85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99,94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37 603,00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37 603,00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37 603,00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3660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2 342,11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72,58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5248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1 905,65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7,66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9 645,72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95,90   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9 250,00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2 443,31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73,67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1864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                        4,90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-    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Поступление собственных доходов в бюджет Михайловского муниципального района (тыс. руб.)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5405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153559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793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794185"/>
              </p:ext>
            </p:extLst>
          </p:nvPr>
        </p:nvGraphicFramePr>
        <p:xfrm>
          <a:off x="539552" y="1916832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Структура безвозмездных поступлений в бюджет Михайловского муниципального района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375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937615"/>
              </p:ext>
            </p:extLst>
          </p:nvPr>
        </p:nvGraphicFramePr>
        <p:xfrm>
          <a:off x="-36512" y="0"/>
          <a:ext cx="918051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12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76672"/>
            <a:ext cx="6417734" cy="939801"/>
          </a:xfrm>
        </p:spPr>
        <p:txBody>
          <a:bodyPr/>
          <a:lstStyle/>
          <a:p>
            <a:r>
              <a:rPr lang="ru-RU" dirty="0" smtClean="0"/>
              <a:t>Расходы на 2017-2020 годы в разрезе  отраслевой структуры  (тыс. руб.)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05698"/>
              </p:ext>
            </p:extLst>
          </p:nvPr>
        </p:nvGraphicFramePr>
        <p:xfrm>
          <a:off x="251519" y="1703388"/>
          <a:ext cx="8640961" cy="5037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1035"/>
                <a:gridCol w="1037909"/>
                <a:gridCol w="1065222"/>
                <a:gridCol w="819401"/>
                <a:gridCol w="747394"/>
              </a:tblGrid>
              <a:tr h="409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Исполнение 2017 год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План 2018 год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2019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2020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ОБЩЕГОСУДАРСТВЕННЫЕ ВОПРОСЫ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71 174,14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74 263,601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66 142,242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67 367,328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152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>
                          <a:effectLst/>
                        </a:rPr>
                        <a:t>НАЦИОНАЛЬНАЯ ОБОРОНА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1 712,20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1 638,70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1 656,76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1 718,50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406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22,13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НАЦИОНАЛЬНАЯ ЭКОНОМИКА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27 692,75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12 054,281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12 054,281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12 054,281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20 501,48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4 730,722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3 730,722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2 830,722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ОБРАЗОВАНИЕ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462 067,72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453 903,788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460 351,270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464 383,270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КУЛЬТУРА И КИНЕМАТОГРАФИЯ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24 722,65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23 202,400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19 130,000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19 030,000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398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СОЦИАЛЬНАЯ ПОЛИТИКА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8 652,20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5 514,00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5 326,00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5 198,00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ФИЗИЧЕСКАЯ КУЛЬТУРА И СПОРТ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150,00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122,00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122,00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122,00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СРЕДСТВА МАССОВОЙ ИНФОРМАЦИИ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2 548,18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2 000,00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2 000,00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2 000,00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304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2,87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300,00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655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 20 294,00   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21 210,000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21 210,000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20 000,000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20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417734" cy="93980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ОСНОВНЫЕ ХАРАКТЕРИСТИКИ РАЙОННОГО БЮДЖЕТА , ОТРАЖЕННЫЕ В ПРОЕКТЕ РЕШЕНИЯ ДУМЫ МИХАЙЛОВСКОГО МУНИЦИПАЛЬНОГО РАЙОНА" О РАЙОННОМ БЮДЖЕТЕ НА 2018 ГОД И ПЛАНОВЫЙ ПЕРИОД  2019-2020 ГОДОВ"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150755"/>
              </p:ext>
            </p:extLst>
          </p:nvPr>
        </p:nvGraphicFramePr>
        <p:xfrm>
          <a:off x="827584" y="1700808"/>
          <a:ext cx="7623377" cy="4813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099"/>
                <a:gridCol w="597273"/>
                <a:gridCol w="3757391"/>
                <a:gridCol w="966497"/>
                <a:gridCol w="868761"/>
                <a:gridCol w="977356"/>
              </a:tblGrid>
              <a:tr h="232248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тыс.руб.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</a:tr>
              <a:tr h="94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показателей</a:t>
                      </a:r>
                      <a:br>
                        <a:rPr lang="ru-RU" sz="1000" u="none" strike="noStrike">
                          <a:effectLst/>
                        </a:rPr>
                      </a:b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Проект районного бюджета на 2018 год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Плановый период 2019-2020 годов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2019 год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2020 год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5442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ДОХОДЫ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СОБСТВЕННЫЕ ДОХОДЫ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247 933,000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245 890,000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248 794,000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БЕЗВОЗМЕЗДНЫЕ ПОСТУПЛЕНИЯ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348 113,331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341 960,413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341 960,413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 т.ч. 1. Субвенции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337 796,743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337 796,743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337 796,743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10908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          2. Межбюджетные трансферты, передаваемые бюджетам муниципальных районов на создание и развитие сети многофункциональных центров предоставления государственных и муниципальных услуг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5 112,000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ДОХОДЫ - ВСЕГО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596 046,331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587 850,413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590 754,413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5442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РАСХОДЫ</a:t>
                      </a:r>
                      <a:endParaRPr lang="ru-RU" sz="1100" b="1" i="1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2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ВСЕГО РАСХОДОВ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600 046,331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591 850,413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594 754,413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622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Дефицит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-4 000,000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-4 000,000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-4 000,000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00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531</TotalTime>
  <Words>564</Words>
  <Application>Microsoft Office PowerPoint</Application>
  <PresentationFormat>Экран (4:3)</PresentationFormat>
  <Paragraphs>200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Поступление собственных доходов в бюджет Михайловского муниципального района (тыс. руб.)</vt:lpstr>
      <vt:lpstr>Презентация PowerPoint</vt:lpstr>
      <vt:lpstr>Структура безвозмездных поступлений в бюджет Михайловского муниципального района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10</cp:revision>
  <dcterms:created xsi:type="dcterms:W3CDTF">2018-04-12T00:03:36Z</dcterms:created>
  <dcterms:modified xsi:type="dcterms:W3CDTF">2019-04-17T06:58:57Z</dcterms:modified>
</cp:coreProperties>
</file>